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9"/>
    <a:srgbClr val="130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p:restoredTop sz="94674"/>
  </p:normalViewPr>
  <p:slideViewPr>
    <p:cSldViewPr snapToGrid="0" snapToObjects="1">
      <p:cViewPr varScale="1">
        <p:scale>
          <a:sx n="90" d="100"/>
          <a:sy n="90" d="100"/>
        </p:scale>
        <p:origin x="8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0C42-ABD2-0242-AAB7-AD0D40339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405F4-25DC-5647-AA00-6EDCDB6F6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8F13DE-1303-8D47-AFE5-ED345075D1B5}"/>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5" name="Footer Placeholder 4">
            <a:extLst>
              <a:ext uri="{FF2B5EF4-FFF2-40B4-BE49-F238E27FC236}">
                <a16:creationId xmlns:a16="http://schemas.microsoft.com/office/drawing/2014/main" id="{D8C6FAD2-4714-4A48-B136-D5FB3F8C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E7187-04AC-6A41-AE5B-3F2494C2A082}"/>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126197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5643-05E6-784D-A79C-910FE4653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4FC2C-7B56-3245-BE26-DCE1B0CDE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6FDF-EB5B-CE41-8BAB-3ABD05FEC6A7}"/>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5" name="Footer Placeholder 4">
            <a:extLst>
              <a:ext uri="{FF2B5EF4-FFF2-40B4-BE49-F238E27FC236}">
                <a16:creationId xmlns:a16="http://schemas.microsoft.com/office/drawing/2014/main" id="{A58C2E64-01C5-7142-94C0-C5D81B6E7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54424-F1EA-4342-B856-A32BAED00B3E}"/>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177562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18F06-0223-684D-961F-9D909F03DC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C900D-A4AC-484C-85AD-5DB7C40E8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4D119-DC0A-3646-99F0-36B36421D451}"/>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5" name="Footer Placeholder 4">
            <a:extLst>
              <a:ext uri="{FF2B5EF4-FFF2-40B4-BE49-F238E27FC236}">
                <a16:creationId xmlns:a16="http://schemas.microsoft.com/office/drawing/2014/main" id="{64AB4E2A-3824-6F4A-89FA-B55A25C4C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ED18-97F6-C347-A70E-919F5CE2192F}"/>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74719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1217-84D0-7144-85CB-0D3A8846A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4B9B5-38F6-FF46-AE57-246B15032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4F2AC-E2A1-D84D-9FF8-927F5E719DB7}"/>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5" name="Footer Placeholder 4">
            <a:extLst>
              <a:ext uri="{FF2B5EF4-FFF2-40B4-BE49-F238E27FC236}">
                <a16:creationId xmlns:a16="http://schemas.microsoft.com/office/drawing/2014/main" id="{E2938138-F881-0943-AEB8-DE1ED5F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6C4BD-445B-B244-ABF0-29C484F67C0F}"/>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1762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56BB-B7E8-C348-9E23-9E8E27C84A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83F99F-DFB8-B646-A5A1-17EB5D14C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12144F-3CD7-A342-9D98-63EECA7AC93F}"/>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5" name="Footer Placeholder 4">
            <a:extLst>
              <a:ext uri="{FF2B5EF4-FFF2-40B4-BE49-F238E27FC236}">
                <a16:creationId xmlns:a16="http://schemas.microsoft.com/office/drawing/2014/main" id="{3BAA0375-A98C-0649-AE71-AA0F5A3B0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E1896-B637-E149-98A0-D21CCBEE11CE}"/>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231674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1510-58BD-0345-8543-D303D9B8B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2B697-D8FA-5E46-9B0F-4D12F3AC0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D14CD9-B6AF-2E4E-84A9-3341C2A0F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22D505-8B61-724D-812E-6A4C2603896F}"/>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6" name="Footer Placeholder 5">
            <a:extLst>
              <a:ext uri="{FF2B5EF4-FFF2-40B4-BE49-F238E27FC236}">
                <a16:creationId xmlns:a16="http://schemas.microsoft.com/office/drawing/2014/main" id="{25976F69-4A65-184B-B05C-C75DA0D53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76805-F325-FE45-A670-8F73BC0A85E9}"/>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395330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BB3C-DEC6-234F-85AD-5200A287F3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424752-246D-764C-84F8-4181B3DC3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A5B70-AC63-4C49-8CD5-1C42E9B255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D8268D-95C8-1947-8C87-B180A5320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9E07B-61AD-6149-B788-4E3A4523F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87AAE6-A9DB-3341-8E66-209BB8C87403}"/>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8" name="Footer Placeholder 7">
            <a:extLst>
              <a:ext uri="{FF2B5EF4-FFF2-40B4-BE49-F238E27FC236}">
                <a16:creationId xmlns:a16="http://schemas.microsoft.com/office/drawing/2014/main" id="{FCA31323-0414-814F-B072-D35F0E2CEB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9088B9-7B2B-9A4E-B292-995437B46A56}"/>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78165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2715-CA18-5747-B4D9-B815BA7C4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35C625-148D-C345-9C46-31056FB167DF}"/>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4" name="Footer Placeholder 3">
            <a:extLst>
              <a:ext uri="{FF2B5EF4-FFF2-40B4-BE49-F238E27FC236}">
                <a16:creationId xmlns:a16="http://schemas.microsoft.com/office/drawing/2014/main" id="{99971F6F-027C-F046-B158-D5734E6D21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A412F3-2477-4E4A-A2E6-4AA278E471FF}"/>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324567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7010D-C7FF-A044-9495-6B9E4E3B064C}"/>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3" name="Footer Placeholder 2">
            <a:extLst>
              <a:ext uri="{FF2B5EF4-FFF2-40B4-BE49-F238E27FC236}">
                <a16:creationId xmlns:a16="http://schemas.microsoft.com/office/drawing/2014/main" id="{91C92399-26BF-8F42-B9C4-E23323CA55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8AC23D-C83B-5A4C-9D3D-E8FFE487B368}"/>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218151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241D-B4AE-2A4B-BA65-0742692A1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18F9D-1CC8-ED4D-A1CD-62DBE8605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81434E-5FEA-4348-B9EE-8E622602F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F4AAD-ABB4-3648-992F-495509890927}"/>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6" name="Footer Placeholder 5">
            <a:extLst>
              <a:ext uri="{FF2B5EF4-FFF2-40B4-BE49-F238E27FC236}">
                <a16:creationId xmlns:a16="http://schemas.microsoft.com/office/drawing/2014/main" id="{512F67BA-83A3-734B-A62A-3A6EF6BCF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47795-A472-F240-9E98-F4FB0A207EAC}"/>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233009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4452-DBD0-8B41-90BA-32D23C740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2A898-5614-9042-93AD-AF01A0C8F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E4E5F6-14C3-714E-AF8E-4B6679980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4DE9F-F3DA-BF45-ABD9-29ACA460E5D4}"/>
              </a:ext>
            </a:extLst>
          </p:cNvPr>
          <p:cNvSpPr>
            <a:spLocks noGrp="1"/>
          </p:cNvSpPr>
          <p:nvPr>
            <p:ph type="dt" sz="half" idx="10"/>
          </p:nvPr>
        </p:nvSpPr>
        <p:spPr/>
        <p:txBody>
          <a:bodyPr/>
          <a:lstStyle/>
          <a:p>
            <a:fld id="{3C74E71C-5090-BC45-ADA8-4A18735E6AF9}" type="datetimeFigureOut">
              <a:rPr lang="en-US" smtClean="0"/>
              <a:t>10/28/2020</a:t>
            </a:fld>
            <a:endParaRPr lang="en-US"/>
          </a:p>
        </p:txBody>
      </p:sp>
      <p:sp>
        <p:nvSpPr>
          <p:cNvPr id="6" name="Footer Placeholder 5">
            <a:extLst>
              <a:ext uri="{FF2B5EF4-FFF2-40B4-BE49-F238E27FC236}">
                <a16:creationId xmlns:a16="http://schemas.microsoft.com/office/drawing/2014/main" id="{29FC723C-5F88-864C-99B1-3794B6888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1CB11-AD78-5447-AFD2-5BEE35616957}"/>
              </a:ext>
            </a:extLst>
          </p:cNvPr>
          <p:cNvSpPr>
            <a:spLocks noGrp="1"/>
          </p:cNvSpPr>
          <p:nvPr>
            <p:ph type="sldNum" sz="quarter" idx="12"/>
          </p:nvPr>
        </p:nvSpPr>
        <p:spPr/>
        <p:txBody>
          <a:bodyPr/>
          <a:lstStyle/>
          <a:p>
            <a:fld id="{35954979-4BE9-384E-AD05-4A9C65FBFAFE}" type="slidenum">
              <a:rPr lang="en-US" smtClean="0"/>
              <a:t>‹#›</a:t>
            </a:fld>
            <a:endParaRPr lang="en-US"/>
          </a:p>
        </p:txBody>
      </p:sp>
    </p:spTree>
    <p:extLst>
      <p:ext uri="{BB962C8B-B14F-4D97-AF65-F5344CB8AC3E}">
        <p14:creationId xmlns:p14="http://schemas.microsoft.com/office/powerpoint/2010/main" val="19445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CAFEE-8FE1-BC41-B5AA-9AA7702AD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255FA-0B7A-EA44-BC2B-178E66CD2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26C28-2583-0B4B-BCF0-7883BBAD1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4E71C-5090-BC45-ADA8-4A18735E6AF9}" type="datetimeFigureOut">
              <a:rPr lang="en-US" smtClean="0"/>
              <a:t>10/28/2020</a:t>
            </a:fld>
            <a:endParaRPr lang="en-US"/>
          </a:p>
        </p:txBody>
      </p:sp>
      <p:sp>
        <p:nvSpPr>
          <p:cNvPr id="5" name="Footer Placeholder 4">
            <a:extLst>
              <a:ext uri="{FF2B5EF4-FFF2-40B4-BE49-F238E27FC236}">
                <a16:creationId xmlns:a16="http://schemas.microsoft.com/office/drawing/2014/main" id="{78D3591D-C994-2147-AB9D-CD9381F8F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E766F-4EE9-E24F-9E81-5AB319060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4979-4BE9-384E-AD05-4A9C65FBFAFE}" type="slidenum">
              <a:rPr lang="en-US" smtClean="0"/>
              <a:t>‹#›</a:t>
            </a:fld>
            <a:endParaRPr lang="en-US"/>
          </a:p>
        </p:txBody>
      </p:sp>
    </p:spTree>
    <p:extLst>
      <p:ext uri="{BB962C8B-B14F-4D97-AF65-F5344CB8AC3E}">
        <p14:creationId xmlns:p14="http://schemas.microsoft.com/office/powerpoint/2010/main" val="277900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keepamericafishing.or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90"/>
            <a:ext cx="9144000" cy="13266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latin typeface="Arial" panose="020B0604020202020204" pitchFamily="34" charset="0"/>
                <a:cs typeface="Arial" panose="020B0604020202020204" pitchFamily="34" charset="0"/>
              </a:rPr>
              <a:t>ASA Presentation</a:t>
            </a:r>
          </a:p>
          <a:p>
            <a:pPr algn="ctr"/>
            <a:r>
              <a:rPr lang="en-US" sz="2800" dirty="0">
                <a:solidFill>
                  <a:schemeClr val="bg1"/>
                </a:solidFill>
                <a:latin typeface="Arial" panose="020B0604020202020204" pitchFamily="34" charset="0"/>
                <a:cs typeface="Arial" panose="020B0604020202020204" pitchFamily="34" charset="0"/>
              </a:rPr>
              <a:t>Member Advocacy Checklist</a:t>
            </a:r>
          </a:p>
        </p:txBody>
      </p:sp>
    </p:spTree>
    <p:extLst>
      <p:ext uri="{BB962C8B-B14F-4D97-AF65-F5344CB8AC3E}">
        <p14:creationId xmlns:p14="http://schemas.microsoft.com/office/powerpoint/2010/main" val="154946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Legislator Tours</a:t>
            </a:r>
          </a:p>
          <a:p>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32314" y="1675058"/>
            <a:ext cx="6448102" cy="91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Host a Lawmaker</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32314" y="2337949"/>
            <a:ext cx="5062608" cy="3338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Just like the press, legislators often don't realize the impact that the fishing and boating industry has in their local community. Communicating directly with representatives can be an important way to bridge the connection between our policy priorities and their constituents.</a:t>
            </a:r>
          </a:p>
        </p:txBody>
      </p:sp>
      <p:pic>
        <p:nvPicPr>
          <p:cNvPr id="11" name="Picture 10">
            <a:extLst>
              <a:ext uri="{FF2B5EF4-FFF2-40B4-BE49-F238E27FC236}">
                <a16:creationId xmlns:a16="http://schemas.microsoft.com/office/drawing/2014/main" id="{1C9C4686-576D-5C4F-9989-B2062F46D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9146" y="1852230"/>
            <a:ext cx="2071926" cy="2071926"/>
          </a:xfrm>
          <a:prstGeom prst="rect">
            <a:avLst/>
          </a:prstGeom>
          <a:ln w="76200">
            <a:solidFill>
              <a:srgbClr val="F15A29"/>
            </a:solidFill>
          </a:ln>
        </p:spPr>
      </p:pic>
      <p:pic>
        <p:nvPicPr>
          <p:cNvPr id="15" name="Picture 14">
            <a:extLst>
              <a:ext uri="{FF2B5EF4-FFF2-40B4-BE49-F238E27FC236}">
                <a16:creationId xmlns:a16="http://schemas.microsoft.com/office/drawing/2014/main" id="{7A4B3D08-9443-8246-B7EF-8F419037A03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61694" y="2999249"/>
            <a:ext cx="2183693" cy="2183693"/>
          </a:xfrm>
          <a:prstGeom prst="rect">
            <a:avLst/>
          </a:prstGeom>
          <a:ln w="76200">
            <a:solidFill>
              <a:srgbClr val="F15A29"/>
            </a:solidFill>
          </a:ln>
        </p:spPr>
      </p:pic>
      <p:pic>
        <p:nvPicPr>
          <p:cNvPr id="14" name="Picture 13">
            <a:extLst>
              <a:ext uri="{FF2B5EF4-FFF2-40B4-BE49-F238E27FC236}">
                <a16:creationId xmlns:a16="http://schemas.microsoft.com/office/drawing/2014/main" id="{49C2056A-AD94-9142-9B16-2AA7367D3D7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91072" y="1175872"/>
            <a:ext cx="2183693" cy="2183693"/>
          </a:xfrm>
          <a:prstGeom prst="rect">
            <a:avLst/>
          </a:prstGeom>
          <a:ln w="76200">
            <a:solidFill>
              <a:srgbClr val="F15A29"/>
            </a:solidFill>
          </a:ln>
        </p:spPr>
      </p:pic>
    </p:spTree>
    <p:extLst>
      <p:ext uri="{BB962C8B-B14F-4D97-AF65-F5344CB8AC3E}">
        <p14:creationId xmlns:p14="http://schemas.microsoft.com/office/powerpoint/2010/main" val="18768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Legislator Tours</a:t>
            </a:r>
          </a:p>
          <a:p>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976481"/>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7" y="2706343"/>
            <a:ext cx="5208613" cy="187991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Host a company tour for elected representatives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Coordinate community Q&amp;A sessions for politicians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Contact ASA’s Government Affairs team to help coordinate	</a:t>
            </a:r>
          </a:p>
        </p:txBody>
      </p:sp>
      <p:pic>
        <p:nvPicPr>
          <p:cNvPr id="10" name="Picture 9">
            <a:extLst>
              <a:ext uri="{FF2B5EF4-FFF2-40B4-BE49-F238E27FC236}">
                <a16:creationId xmlns:a16="http://schemas.microsoft.com/office/drawing/2014/main" id="{19C27463-FC8A-9C49-B045-88F241E411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05459" y="1742178"/>
            <a:ext cx="3373644" cy="3373644"/>
          </a:xfrm>
          <a:prstGeom prst="rect">
            <a:avLst/>
          </a:prstGeom>
          <a:ln w="76200">
            <a:solidFill>
              <a:srgbClr val="F15A29"/>
            </a:solidFill>
          </a:ln>
        </p:spPr>
      </p:pic>
    </p:spTree>
    <p:extLst>
      <p:ext uri="{BB962C8B-B14F-4D97-AF65-F5344CB8AC3E}">
        <p14:creationId xmlns:p14="http://schemas.microsoft.com/office/powerpoint/2010/main" val="142866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89"/>
            <a:ext cx="9144000" cy="1661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Keep America Fishing </a:t>
            </a: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Buck Slip Distribution</a:t>
            </a:r>
          </a:p>
        </p:txBody>
      </p:sp>
    </p:spTree>
    <p:extLst>
      <p:ext uri="{BB962C8B-B14F-4D97-AF65-F5344CB8AC3E}">
        <p14:creationId xmlns:p14="http://schemas.microsoft.com/office/powerpoint/2010/main" val="361613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Keep America Fishing Buck Slip Distribution</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32314" y="1675058"/>
            <a:ext cx="6448102" cy="91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Promote Keep America Fishing</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32314" y="2337949"/>
            <a:ext cx="5360992" cy="3338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Help spread the word about grassroots advocacy and getting involved in our industry's policy priorities through ASA’s Keep America Fishing (KAF) program. Co-branded buck slips can be handed out to customers at point of purchase or anywhere you directly interact with them. By being a conduit of this information, you can demonstrate that you value KAF as a resource and want your customers to join you in these efforts.</a:t>
            </a:r>
          </a:p>
        </p:txBody>
      </p:sp>
      <p:pic>
        <p:nvPicPr>
          <p:cNvPr id="10" name="Picture 9">
            <a:extLst>
              <a:ext uri="{FF2B5EF4-FFF2-40B4-BE49-F238E27FC236}">
                <a16:creationId xmlns:a16="http://schemas.microsoft.com/office/drawing/2014/main" id="{FD0A5D71-1EAD-0A4B-9A01-88676FA0C0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59447" y="1742178"/>
            <a:ext cx="3373644" cy="3373644"/>
          </a:xfrm>
          <a:prstGeom prst="rect">
            <a:avLst/>
          </a:prstGeom>
          <a:ln w="76200">
            <a:solidFill>
              <a:srgbClr val="F15A29"/>
            </a:solidFill>
          </a:ln>
        </p:spPr>
      </p:pic>
    </p:spTree>
    <p:extLst>
      <p:ext uri="{BB962C8B-B14F-4D97-AF65-F5344CB8AC3E}">
        <p14:creationId xmlns:p14="http://schemas.microsoft.com/office/powerpoint/2010/main" val="29675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976481"/>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8" y="2706343"/>
            <a:ext cx="4555906" cy="26912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Place buck slips and other KAF collateral in shopping bags or product packaging</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Distribute collateral alongside other marketing materials at trade shows and other events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Contact ASA vice president and chief marketing officer Liz Ogilvie to get started</a:t>
            </a:r>
          </a:p>
        </p:txBody>
      </p:sp>
      <p:sp>
        <p:nvSpPr>
          <p:cNvPr id="10" name="Title 1">
            <a:extLst>
              <a:ext uri="{FF2B5EF4-FFF2-40B4-BE49-F238E27FC236}">
                <a16:creationId xmlns:a16="http://schemas.microsoft.com/office/drawing/2014/main" id="{8C70E217-54D3-A049-9C3F-BBBFC4D0485E}"/>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Keep America Fishing Buck Slip Distribution</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pic>
        <p:nvPicPr>
          <p:cNvPr id="57" name="Picture 56">
            <a:extLst>
              <a:ext uri="{FF2B5EF4-FFF2-40B4-BE49-F238E27FC236}">
                <a16:creationId xmlns:a16="http://schemas.microsoft.com/office/drawing/2014/main" id="{348FEC22-2DE4-564C-B85F-96D2837D6BC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05459" y="1742178"/>
            <a:ext cx="3373644" cy="3373644"/>
          </a:xfrm>
          <a:prstGeom prst="rect">
            <a:avLst/>
          </a:prstGeom>
          <a:ln w="76200">
            <a:solidFill>
              <a:srgbClr val="F15A29"/>
            </a:solidFill>
          </a:ln>
        </p:spPr>
      </p:pic>
    </p:spTree>
    <p:extLst>
      <p:ext uri="{BB962C8B-B14F-4D97-AF65-F5344CB8AC3E}">
        <p14:creationId xmlns:p14="http://schemas.microsoft.com/office/powerpoint/2010/main" val="169649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89"/>
            <a:ext cx="9144000" cy="1661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Keep America Fishing Features</a:t>
            </a:r>
          </a:p>
        </p:txBody>
      </p:sp>
    </p:spTree>
    <p:extLst>
      <p:ext uri="{BB962C8B-B14F-4D97-AF65-F5344CB8AC3E}">
        <p14:creationId xmlns:p14="http://schemas.microsoft.com/office/powerpoint/2010/main" val="348385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Keep America Fishing Features</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32314" y="1675058"/>
            <a:ext cx="6448102" cy="91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Share Your Own Story</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32314" y="2337949"/>
            <a:ext cx="5360992" cy="3338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Digital content platforms such as company websites, social media and corporate blogs enable direct communication with your customers. Empower your communications staff, including social media managers, to share ASA and KAF content through these channels and tell your customers how you are involved in the issues facing our industry on their behalf.</a:t>
            </a:r>
          </a:p>
        </p:txBody>
      </p:sp>
      <p:pic>
        <p:nvPicPr>
          <p:cNvPr id="10" name="Picture 9">
            <a:extLst>
              <a:ext uri="{FF2B5EF4-FFF2-40B4-BE49-F238E27FC236}">
                <a16:creationId xmlns:a16="http://schemas.microsoft.com/office/drawing/2014/main" id="{93615D67-411C-F948-AA98-1BDA420041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52255" y="1742178"/>
            <a:ext cx="3373644" cy="3373644"/>
          </a:xfrm>
          <a:prstGeom prst="rect">
            <a:avLst/>
          </a:prstGeom>
          <a:ln w="76200">
            <a:solidFill>
              <a:srgbClr val="F15A29"/>
            </a:solidFill>
          </a:ln>
        </p:spPr>
      </p:pic>
    </p:spTree>
    <p:extLst>
      <p:ext uri="{BB962C8B-B14F-4D97-AF65-F5344CB8AC3E}">
        <p14:creationId xmlns:p14="http://schemas.microsoft.com/office/powerpoint/2010/main" val="230560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397525"/>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7" y="2127388"/>
            <a:ext cx="5759584" cy="181441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Create co-branded posts for social media or reshare existing posts to amplify their effectiveness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Provide a direct link to Keep America Fishing on your website</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Apply ”Keep America Fishing” logo to pro staff jerseys</a:t>
            </a:r>
          </a:p>
        </p:txBody>
      </p:sp>
      <p:sp>
        <p:nvSpPr>
          <p:cNvPr id="10" name="Title 1">
            <a:extLst>
              <a:ext uri="{FF2B5EF4-FFF2-40B4-BE49-F238E27FC236}">
                <a16:creationId xmlns:a16="http://schemas.microsoft.com/office/drawing/2014/main" id="{8C70E217-54D3-A049-9C3F-BBBFC4D0485E}"/>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Keep America Fishing Features</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pic>
        <p:nvPicPr>
          <p:cNvPr id="11" name="Picture 10">
            <a:extLst>
              <a:ext uri="{FF2B5EF4-FFF2-40B4-BE49-F238E27FC236}">
                <a16:creationId xmlns:a16="http://schemas.microsoft.com/office/drawing/2014/main" id="{5E6E7A28-9EDA-2F4A-BEAD-DEF36D5196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39982" y="1813002"/>
            <a:ext cx="3443774" cy="3443774"/>
          </a:xfrm>
          <a:prstGeom prst="rect">
            <a:avLst/>
          </a:prstGeom>
          <a:ln w="76200">
            <a:solidFill>
              <a:srgbClr val="F15A29"/>
            </a:solidFill>
          </a:ln>
        </p:spPr>
      </p:pic>
      <p:pic>
        <p:nvPicPr>
          <p:cNvPr id="3" name="Picture 2">
            <a:extLst>
              <a:ext uri="{FF2B5EF4-FFF2-40B4-BE49-F238E27FC236}">
                <a16:creationId xmlns:a16="http://schemas.microsoft.com/office/drawing/2014/main" id="{CA19E610-BE2A-3A47-AB17-EB5EE08E89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4064" y="4251697"/>
            <a:ext cx="3511034" cy="1295515"/>
          </a:xfrm>
          <a:prstGeom prst="rect">
            <a:avLst/>
          </a:prstGeom>
        </p:spPr>
      </p:pic>
    </p:spTree>
    <p:extLst>
      <p:ext uri="{BB962C8B-B14F-4D97-AF65-F5344CB8AC3E}">
        <p14:creationId xmlns:p14="http://schemas.microsoft.com/office/powerpoint/2010/main" val="339157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89"/>
            <a:ext cx="9144000" cy="1661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Employee Sign-Up Drive</a:t>
            </a:r>
          </a:p>
        </p:txBody>
      </p:sp>
    </p:spTree>
    <p:extLst>
      <p:ext uri="{BB962C8B-B14F-4D97-AF65-F5344CB8AC3E}">
        <p14:creationId xmlns:p14="http://schemas.microsoft.com/office/powerpoint/2010/main" val="81041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Employee Sign-Up Drive</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32314" y="1675058"/>
            <a:ext cx="6448102" cy="91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Get Employees Involved</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32314" y="2337949"/>
            <a:ext cx="5360992" cy="3338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Your employees are directly affected by the government relations efforts of ASA so it makes sense that they are the first line of action takers in our advocacy efforts. To keep your business thriving, they should be kept informed of the issues that the industry is currently facing.</a:t>
            </a:r>
          </a:p>
        </p:txBody>
      </p:sp>
      <p:pic>
        <p:nvPicPr>
          <p:cNvPr id="10" name="Picture 9">
            <a:extLst>
              <a:ext uri="{FF2B5EF4-FFF2-40B4-BE49-F238E27FC236}">
                <a16:creationId xmlns:a16="http://schemas.microsoft.com/office/drawing/2014/main" id="{C80B49AF-BC0C-7646-95B0-2EC2B9C8CD3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86042" y="1675058"/>
            <a:ext cx="3373644" cy="3373644"/>
          </a:xfrm>
          <a:prstGeom prst="rect">
            <a:avLst/>
          </a:prstGeom>
          <a:ln w="76200">
            <a:solidFill>
              <a:srgbClr val="F15A29"/>
            </a:solidFill>
          </a:ln>
        </p:spPr>
      </p:pic>
    </p:spTree>
    <p:extLst>
      <p:ext uri="{BB962C8B-B14F-4D97-AF65-F5344CB8AC3E}">
        <p14:creationId xmlns:p14="http://schemas.microsoft.com/office/powerpoint/2010/main" val="62096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772450" y="592599"/>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ASA Advocacy Checklist</a:t>
            </a:r>
          </a:p>
        </p:txBody>
      </p:sp>
      <p:sp>
        <p:nvSpPr>
          <p:cNvPr id="5" name="Title 1">
            <a:extLst>
              <a:ext uri="{FF2B5EF4-FFF2-40B4-BE49-F238E27FC236}">
                <a16:creationId xmlns:a16="http://schemas.microsoft.com/office/drawing/2014/main" id="{BEEFEDA4-AD97-F94A-A888-2F75A27E3E5F}"/>
              </a:ext>
            </a:extLst>
          </p:cNvPr>
          <p:cNvSpPr txBox="1">
            <a:spLocks/>
          </p:cNvSpPr>
          <p:nvPr/>
        </p:nvSpPr>
        <p:spPr>
          <a:xfrm>
            <a:off x="2659002" y="1934677"/>
            <a:ext cx="9144000" cy="315708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Partner with a Payer</a:t>
            </a:r>
          </a:p>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Press Events</a:t>
            </a:r>
          </a:p>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Legislator Tours</a:t>
            </a:r>
          </a:p>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Keep America Fishing Buck Slip Distribution</a:t>
            </a:r>
          </a:p>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Keep America Fishing Features</a:t>
            </a:r>
          </a:p>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Employee Sign-Up Drive</a:t>
            </a:r>
          </a:p>
          <a:p>
            <a:pPr marL="742950" indent="-742950">
              <a:lnSpc>
                <a:spcPct val="120000"/>
              </a:lnSpc>
              <a:buFont typeface="+mj-lt"/>
              <a:buAutoNum type="arabicPeriod"/>
            </a:pPr>
            <a:r>
              <a:rPr lang="en-US" b="1" dirty="0">
                <a:latin typeface="Arial" panose="020B0604020202020204" pitchFamily="34" charset="0"/>
                <a:cs typeface="Arial" panose="020B0604020202020204" pitchFamily="34" charset="0"/>
              </a:rPr>
              <a:t>Fundraising</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Tree>
    <p:extLst>
      <p:ext uri="{BB962C8B-B14F-4D97-AF65-F5344CB8AC3E}">
        <p14:creationId xmlns:p14="http://schemas.microsoft.com/office/powerpoint/2010/main" val="263586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976481"/>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8" y="2706343"/>
            <a:ext cx="4386276" cy="187991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Encourage staff to sign up for KAF action alerts and email newsletters at </a:t>
            </a:r>
            <a:r>
              <a:rPr lang="en-US" sz="1400" dirty="0">
                <a:latin typeface="Arial" panose="020B0604020202020204" pitchFamily="34" charset="0"/>
                <a:cs typeface="Arial" panose="020B0604020202020204" pitchFamily="34" charset="0"/>
                <a:hlinkClick r:id="rId4"/>
              </a:rPr>
              <a:t>www.KeepAmericaFishing.org</a:t>
            </a: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Provide links to ASA news and updates in employee newsletters and intranet</a:t>
            </a:r>
          </a:p>
        </p:txBody>
      </p:sp>
      <p:sp>
        <p:nvSpPr>
          <p:cNvPr id="10" name="Title 1">
            <a:extLst>
              <a:ext uri="{FF2B5EF4-FFF2-40B4-BE49-F238E27FC236}">
                <a16:creationId xmlns:a16="http://schemas.microsoft.com/office/drawing/2014/main" id="{8C70E217-54D3-A049-9C3F-BBBFC4D0485E}"/>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Employee Sign-Up Drive</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pic>
        <p:nvPicPr>
          <p:cNvPr id="11" name="Picture 10">
            <a:extLst>
              <a:ext uri="{FF2B5EF4-FFF2-40B4-BE49-F238E27FC236}">
                <a16:creationId xmlns:a16="http://schemas.microsoft.com/office/drawing/2014/main" id="{B8ED29C2-551F-5B44-B3C2-B5D8CF0E494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43960" y="1886557"/>
            <a:ext cx="3373644" cy="3373644"/>
          </a:xfrm>
          <a:prstGeom prst="rect">
            <a:avLst/>
          </a:prstGeom>
          <a:ln w="76200">
            <a:solidFill>
              <a:srgbClr val="F15A29"/>
            </a:solidFill>
          </a:ln>
        </p:spPr>
      </p:pic>
    </p:spTree>
    <p:extLst>
      <p:ext uri="{BB962C8B-B14F-4D97-AF65-F5344CB8AC3E}">
        <p14:creationId xmlns:p14="http://schemas.microsoft.com/office/powerpoint/2010/main" val="296394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89"/>
            <a:ext cx="9144000" cy="1661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Fundraising</a:t>
            </a:r>
          </a:p>
        </p:txBody>
      </p:sp>
    </p:spTree>
    <p:extLst>
      <p:ext uri="{BB962C8B-B14F-4D97-AF65-F5344CB8AC3E}">
        <p14:creationId xmlns:p14="http://schemas.microsoft.com/office/powerpoint/2010/main" val="357230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Fundraising</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32314" y="1675058"/>
            <a:ext cx="6448102" cy="91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Fundraising for the Cause</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32314" y="2337949"/>
            <a:ext cx="4706473" cy="3338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One of the easiest ways to support ASA and KAF initiatives is through monetary donations. By tapping into their customer base, companies are able to raise funds to help ASA continue advocating on their behalf.</a:t>
            </a:r>
          </a:p>
        </p:txBody>
      </p:sp>
      <p:pic>
        <p:nvPicPr>
          <p:cNvPr id="10" name="Picture 9">
            <a:extLst>
              <a:ext uri="{FF2B5EF4-FFF2-40B4-BE49-F238E27FC236}">
                <a16:creationId xmlns:a16="http://schemas.microsoft.com/office/drawing/2014/main" id="{4A5C34B9-7800-7F45-984D-3F9CB853DE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52647" y="1675058"/>
            <a:ext cx="3373644" cy="3373644"/>
          </a:xfrm>
          <a:prstGeom prst="rect">
            <a:avLst/>
          </a:prstGeom>
          <a:ln w="76200">
            <a:solidFill>
              <a:srgbClr val="F15A29"/>
            </a:solidFill>
          </a:ln>
        </p:spPr>
      </p:pic>
    </p:spTree>
    <p:extLst>
      <p:ext uri="{BB962C8B-B14F-4D97-AF65-F5344CB8AC3E}">
        <p14:creationId xmlns:p14="http://schemas.microsoft.com/office/powerpoint/2010/main" val="639411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976481"/>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8" y="2706343"/>
            <a:ext cx="4885662" cy="2409479"/>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Purchase-driven donations by a percentage of sales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KAF-branded affiliate donation drives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Registry round-ups during public events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Contact ASA’s vice president and chief marketing officer Liz Ogilvie to coordinate an agreement</a:t>
            </a:r>
          </a:p>
        </p:txBody>
      </p:sp>
      <p:sp>
        <p:nvSpPr>
          <p:cNvPr id="10" name="Title 1">
            <a:extLst>
              <a:ext uri="{FF2B5EF4-FFF2-40B4-BE49-F238E27FC236}">
                <a16:creationId xmlns:a16="http://schemas.microsoft.com/office/drawing/2014/main" id="{8C70E217-54D3-A049-9C3F-BBBFC4D0485E}"/>
              </a:ext>
            </a:extLst>
          </p:cNvPr>
          <p:cNvSpPr txBox="1">
            <a:spLocks/>
          </p:cNvSpPr>
          <p:nvPr/>
        </p:nvSpPr>
        <p:spPr>
          <a:xfrm>
            <a:off x="656947" y="457297"/>
            <a:ext cx="9969344"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Fundraising</a:t>
            </a:r>
            <a:br>
              <a:rPr lang="en-US" sz="28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ASA Member Advocacy</a:t>
            </a:r>
          </a:p>
        </p:txBody>
      </p:sp>
      <p:pic>
        <p:nvPicPr>
          <p:cNvPr id="11" name="Picture 10">
            <a:extLst>
              <a:ext uri="{FF2B5EF4-FFF2-40B4-BE49-F238E27FC236}">
                <a16:creationId xmlns:a16="http://schemas.microsoft.com/office/drawing/2014/main" id="{2A9B251C-0202-1247-AC34-8778EB1F676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24710" y="1742178"/>
            <a:ext cx="3373644" cy="3373644"/>
          </a:xfrm>
          <a:prstGeom prst="rect">
            <a:avLst/>
          </a:prstGeom>
          <a:ln w="76200">
            <a:solidFill>
              <a:srgbClr val="F15A29"/>
            </a:solidFill>
          </a:ln>
        </p:spPr>
      </p:pic>
    </p:spTree>
    <p:extLst>
      <p:ext uri="{BB962C8B-B14F-4D97-AF65-F5344CB8AC3E}">
        <p14:creationId xmlns:p14="http://schemas.microsoft.com/office/powerpoint/2010/main" val="1657045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A2219C-9A1B-D64E-B364-2FDD7EBD97BC}"/>
              </a:ext>
            </a:extLst>
          </p:cNvPr>
          <p:cNvSpPr txBox="1">
            <a:spLocks/>
          </p:cNvSpPr>
          <p:nvPr/>
        </p:nvSpPr>
        <p:spPr>
          <a:xfrm>
            <a:off x="1524000" y="2598034"/>
            <a:ext cx="9144000" cy="1661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39018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90"/>
            <a:ext cx="9144000" cy="1326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Partner with a Payer</a:t>
            </a:r>
          </a:p>
        </p:txBody>
      </p:sp>
    </p:spTree>
    <p:extLst>
      <p:ext uri="{BB962C8B-B14F-4D97-AF65-F5344CB8AC3E}">
        <p14:creationId xmlns:p14="http://schemas.microsoft.com/office/powerpoint/2010/main" val="327616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Partner with a Payer</a:t>
            </a:r>
          </a:p>
          <a:p>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51564" y="1976481"/>
            <a:ext cx="6448102"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Learn How Your Tax Money Is Used</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51564" y="2489701"/>
            <a:ext cx="5360992" cy="2274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Through the federal excise tax on fishing equipment, ASA members directly contribute to the budgets of the government agencies in charge of fish and wildlife management. Learning more about how those agencies use these funds can build partnerships and a stronger sense of commitment to our nation’s conservation efforts.</a:t>
            </a:r>
          </a:p>
        </p:txBody>
      </p:sp>
      <p:pic>
        <p:nvPicPr>
          <p:cNvPr id="10" name="Picture 9">
            <a:extLst>
              <a:ext uri="{FF2B5EF4-FFF2-40B4-BE49-F238E27FC236}">
                <a16:creationId xmlns:a16="http://schemas.microsoft.com/office/drawing/2014/main" id="{E5B067A5-E422-5046-824E-FE316F62E118}"/>
              </a:ext>
            </a:extLst>
          </p:cNvPr>
          <p:cNvPicPr>
            <a:picLocks noChangeAspect="1"/>
          </p:cNvPicPr>
          <p:nvPr/>
        </p:nvPicPr>
        <p:blipFill>
          <a:blip r:embed="rId4"/>
          <a:srcRect/>
          <a:stretch/>
        </p:blipFill>
        <p:spPr>
          <a:xfrm>
            <a:off x="7699666" y="1719665"/>
            <a:ext cx="3143535" cy="3160256"/>
          </a:xfrm>
          <a:prstGeom prst="rect">
            <a:avLst/>
          </a:prstGeom>
          <a:blipFill>
            <a:blip r:embed="rId5" cstate="screen">
              <a:extLst>
                <a:ext uri="{28A0092B-C50C-407E-A947-70E740481C1C}">
                  <a14:useLocalDpi xmlns:a14="http://schemas.microsoft.com/office/drawing/2010/main"/>
                </a:ext>
              </a:extLst>
            </a:blip>
            <a:stretch>
              <a:fillRect/>
            </a:stretch>
          </a:blipFill>
          <a:ln w="76200">
            <a:solidFill>
              <a:srgbClr val="F15A29"/>
            </a:solidFill>
          </a:ln>
        </p:spPr>
      </p:pic>
    </p:spTree>
    <p:extLst>
      <p:ext uri="{BB962C8B-B14F-4D97-AF65-F5344CB8AC3E}">
        <p14:creationId xmlns:p14="http://schemas.microsoft.com/office/powerpoint/2010/main" val="188838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Partner with a Payer</a:t>
            </a:r>
          </a:p>
          <a:p>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976481"/>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7" y="2489700"/>
            <a:ext cx="5208613" cy="251730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Host a meeting with your fish and wildlife agency director and fisheries management staff.</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Send a company representative along on an agency’s research or educational initiatives.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Contact ASA vice president and chief marketing officer Liz Ogilvie to help make these connections.</a:t>
            </a:r>
          </a:p>
        </p:txBody>
      </p:sp>
      <p:pic>
        <p:nvPicPr>
          <p:cNvPr id="11" name="Picture 10">
            <a:extLst>
              <a:ext uri="{FF2B5EF4-FFF2-40B4-BE49-F238E27FC236}">
                <a16:creationId xmlns:a16="http://schemas.microsoft.com/office/drawing/2014/main" id="{4BC65D46-588D-DE4A-9D60-AE2FF44C715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97524" y="2021872"/>
            <a:ext cx="3160256" cy="3160256"/>
          </a:xfrm>
          <a:prstGeom prst="rect">
            <a:avLst/>
          </a:prstGeom>
          <a:blipFill>
            <a:blip r:embed="rId5" cstate="screen">
              <a:extLst>
                <a:ext uri="{28A0092B-C50C-407E-A947-70E740481C1C}">
                  <a14:useLocalDpi xmlns:a14="http://schemas.microsoft.com/office/drawing/2010/main"/>
                </a:ext>
              </a:extLst>
            </a:blip>
            <a:stretch>
              <a:fillRect/>
            </a:stretch>
          </a:blipFill>
          <a:ln w="76200">
            <a:solidFill>
              <a:srgbClr val="F15A29"/>
            </a:solidFill>
          </a:ln>
        </p:spPr>
      </p:pic>
      <p:sp>
        <p:nvSpPr>
          <p:cNvPr id="12" name="Title 1">
            <a:extLst>
              <a:ext uri="{FF2B5EF4-FFF2-40B4-BE49-F238E27FC236}">
                <a16:creationId xmlns:a16="http://schemas.microsoft.com/office/drawing/2014/main" id="{37ABE03F-9648-5D48-B01A-0B9EB7F1169D}"/>
              </a:ext>
            </a:extLst>
          </p:cNvPr>
          <p:cNvSpPr txBox="1">
            <a:spLocks/>
          </p:cNvSpPr>
          <p:nvPr/>
        </p:nvSpPr>
        <p:spPr>
          <a:xfrm>
            <a:off x="1534894" y="5109770"/>
            <a:ext cx="3375309" cy="905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rgbClr val="F15A29"/>
                </a:solidFill>
                <a:latin typeface="Arial" panose="020B0604020202020204" pitchFamily="34" charset="0"/>
                <a:cs typeface="Arial" panose="020B0604020202020204" pitchFamily="34" charset="0"/>
              </a:rPr>
              <a:t>Eric Sutton </a:t>
            </a:r>
            <a:r>
              <a:rPr lang="en-US" sz="1200" dirty="0"/>
              <a:t>Executive Director of the Florida Fish and Wildlife Conservation Commission</a:t>
            </a:r>
            <a:endParaRPr lang="en-US" sz="1200" dirty="0">
              <a:solidFill>
                <a:srgbClr val="F15A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32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90"/>
            <a:ext cx="9144000" cy="1326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Press Events</a:t>
            </a:r>
          </a:p>
        </p:txBody>
      </p:sp>
    </p:spTree>
    <p:extLst>
      <p:ext uri="{BB962C8B-B14F-4D97-AF65-F5344CB8AC3E}">
        <p14:creationId xmlns:p14="http://schemas.microsoft.com/office/powerpoint/2010/main" val="318257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Press Events</a:t>
            </a:r>
          </a:p>
          <a:p>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1232314" y="1675058"/>
            <a:ext cx="6448102" cy="914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Spread the Word with Media</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1232314" y="2174316"/>
            <a:ext cx="5360992" cy="333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400" dirty="0">
                <a:latin typeface="Arial" panose="020B0604020202020204" pitchFamily="34" charset="0"/>
                <a:cs typeface="Arial" panose="020B0604020202020204" pitchFamily="34" charset="0"/>
              </a:rPr>
              <a:t>Due to ever-shrinking newsrooms and rapidly changing roles in the digital news landscape, getting traditional media coverage for the outdoors industry has become much harder. In order to show journalists and other members of the press how important fishing and boating is to the U.S. economy, you have to take the story to them and show them that the fishing and boating industries aren't just about playtime - we influence millions of Americans. Demonstrating who we are can help get our stories and opinions in mainstream press.</a:t>
            </a:r>
          </a:p>
        </p:txBody>
      </p:sp>
      <p:pic>
        <p:nvPicPr>
          <p:cNvPr id="10" name="Picture 9">
            <a:extLst>
              <a:ext uri="{FF2B5EF4-FFF2-40B4-BE49-F238E27FC236}">
                <a16:creationId xmlns:a16="http://schemas.microsoft.com/office/drawing/2014/main" id="{0A1126B6-9465-304F-9E1E-72979856F4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93787" y="1771311"/>
            <a:ext cx="3160256" cy="3160256"/>
          </a:xfrm>
          <a:prstGeom prst="rect">
            <a:avLst/>
          </a:prstGeom>
          <a:blipFill>
            <a:blip r:embed="rId5" cstate="screen">
              <a:extLst>
                <a:ext uri="{28A0092B-C50C-407E-A947-70E740481C1C}">
                  <a14:useLocalDpi xmlns:a14="http://schemas.microsoft.com/office/drawing/2010/main"/>
                </a:ext>
              </a:extLst>
            </a:blip>
            <a:stretch>
              <a:fillRect/>
            </a:stretch>
          </a:blipFill>
          <a:ln w="76200">
            <a:solidFill>
              <a:srgbClr val="F15A29"/>
            </a:solidFill>
          </a:ln>
        </p:spPr>
      </p:pic>
    </p:spTree>
    <p:extLst>
      <p:ext uri="{BB962C8B-B14F-4D97-AF65-F5344CB8AC3E}">
        <p14:creationId xmlns:p14="http://schemas.microsoft.com/office/powerpoint/2010/main" val="25824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58B153-958C-014C-9B92-5A9D502F1120}"/>
              </a:ext>
            </a:extLst>
          </p:cNvPr>
          <p:cNvSpPr txBox="1">
            <a:spLocks/>
          </p:cNvSpPr>
          <p:nvPr/>
        </p:nvSpPr>
        <p:spPr>
          <a:xfrm>
            <a:off x="656947" y="457297"/>
            <a:ext cx="5637975"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Press Events</a:t>
            </a:r>
          </a:p>
          <a:p>
            <a:r>
              <a:rPr lang="en-US" sz="1400" dirty="0">
                <a:latin typeface="Arial" panose="020B0604020202020204" pitchFamily="34" charset="0"/>
                <a:cs typeface="Arial" panose="020B0604020202020204" pitchFamily="34" charset="0"/>
              </a:rPr>
              <a:t>ASA Member Advocacy</a:t>
            </a:r>
          </a:p>
        </p:txBody>
      </p:sp>
      <p:sp>
        <p:nvSpPr>
          <p:cNvPr id="6" name="Title 1">
            <a:extLst>
              <a:ext uri="{FF2B5EF4-FFF2-40B4-BE49-F238E27FC236}">
                <a16:creationId xmlns:a16="http://schemas.microsoft.com/office/drawing/2014/main" id="{6C338724-D3D2-EB43-B2EE-A7AB66519EDA}"/>
              </a:ext>
            </a:extLst>
          </p:cNvPr>
          <p:cNvSpPr txBox="1">
            <a:spLocks/>
          </p:cNvSpPr>
          <p:nvPr/>
        </p:nvSpPr>
        <p:spPr>
          <a:xfrm>
            <a:off x="366582" y="6227806"/>
            <a:ext cx="4291913" cy="64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b="1" dirty="0">
                <a:latin typeface="Arial" panose="020B0604020202020204" pitchFamily="34" charset="0"/>
                <a:cs typeface="Arial" panose="020B0604020202020204" pitchFamily="34" charset="0"/>
              </a:rPr>
              <a:t>ASA Presentation</a:t>
            </a:r>
          </a:p>
        </p:txBody>
      </p:sp>
      <p:pic>
        <p:nvPicPr>
          <p:cNvPr id="8" name="Picture 7">
            <a:extLst>
              <a:ext uri="{FF2B5EF4-FFF2-40B4-BE49-F238E27FC236}">
                <a16:creationId xmlns:a16="http://schemas.microsoft.com/office/drawing/2014/main" id="{D5E15D68-B51F-1548-B988-4BA5EE8A7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904" y="6153665"/>
            <a:ext cx="1724860" cy="753764"/>
          </a:xfrm>
          <a:prstGeom prst="rect">
            <a:avLst/>
          </a:prstGeom>
        </p:spPr>
      </p:pic>
      <p:sp>
        <p:nvSpPr>
          <p:cNvPr id="7" name="Title 1">
            <a:extLst>
              <a:ext uri="{FF2B5EF4-FFF2-40B4-BE49-F238E27FC236}">
                <a16:creationId xmlns:a16="http://schemas.microsoft.com/office/drawing/2014/main" id="{D7AA12F5-FAAA-584C-9E4B-901AA7F70348}"/>
              </a:ext>
            </a:extLst>
          </p:cNvPr>
          <p:cNvSpPr txBox="1">
            <a:spLocks/>
          </p:cNvSpPr>
          <p:nvPr/>
        </p:nvSpPr>
        <p:spPr>
          <a:xfrm>
            <a:off x="5781627" y="1976481"/>
            <a:ext cx="6111137" cy="83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15A29"/>
                </a:solidFill>
                <a:latin typeface="Arial" panose="020B0604020202020204" pitchFamily="34" charset="0"/>
                <a:cs typeface="Arial" panose="020B0604020202020204" pitchFamily="34" charset="0"/>
              </a:rPr>
              <a:t>What you can do:</a:t>
            </a:r>
            <a:endParaRPr lang="en-US" sz="2400" dirty="0">
              <a:solidFill>
                <a:srgbClr val="F15A29"/>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7A82646-AEF0-1A4D-B5C7-F854B80F0357}"/>
              </a:ext>
            </a:extLst>
          </p:cNvPr>
          <p:cNvSpPr txBox="1">
            <a:spLocks/>
          </p:cNvSpPr>
          <p:nvPr/>
        </p:nvSpPr>
        <p:spPr>
          <a:xfrm>
            <a:off x="5781627" y="2489701"/>
            <a:ext cx="5208613" cy="2274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Host media tours and press days at your facilities</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Coordinate product demo and media trips on the water</a:t>
            </a:r>
          </a:p>
          <a:p>
            <a:pPr marL="285750" indent="-28575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Directly reach out to media for potential features and stories beyond generic press releases</a:t>
            </a:r>
          </a:p>
        </p:txBody>
      </p:sp>
      <p:pic>
        <p:nvPicPr>
          <p:cNvPr id="10" name="Picture 9">
            <a:extLst>
              <a:ext uri="{FF2B5EF4-FFF2-40B4-BE49-F238E27FC236}">
                <a16:creationId xmlns:a16="http://schemas.microsoft.com/office/drawing/2014/main" id="{09627F3C-286E-2541-BBC0-D47A02B3165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18847" y="1848872"/>
            <a:ext cx="3160256" cy="3160256"/>
          </a:xfrm>
          <a:prstGeom prst="rect">
            <a:avLst/>
          </a:prstGeom>
          <a:blipFill>
            <a:blip r:embed="rId5" cstate="screen">
              <a:extLst>
                <a:ext uri="{28A0092B-C50C-407E-A947-70E740481C1C}">
                  <a14:useLocalDpi xmlns:a14="http://schemas.microsoft.com/office/drawing/2010/main"/>
                </a:ext>
              </a:extLst>
            </a:blip>
            <a:stretch>
              <a:fillRect/>
            </a:stretch>
          </a:blipFill>
          <a:ln w="76200">
            <a:solidFill>
              <a:srgbClr val="F15A29"/>
            </a:solidFill>
          </a:ln>
        </p:spPr>
      </p:pic>
    </p:spTree>
    <p:extLst>
      <p:ext uri="{BB962C8B-B14F-4D97-AF65-F5344CB8AC3E}">
        <p14:creationId xmlns:p14="http://schemas.microsoft.com/office/powerpoint/2010/main" val="200519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CB7B9C-91FB-2E4B-BDA7-CD8A539FFADD}"/>
              </a:ext>
            </a:extLst>
          </p:cNvPr>
          <p:cNvSpPr txBox="1">
            <a:spLocks/>
          </p:cNvSpPr>
          <p:nvPr/>
        </p:nvSpPr>
        <p:spPr>
          <a:xfrm>
            <a:off x="1542472" y="2765690"/>
            <a:ext cx="9144000" cy="1326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ial" panose="020B0604020202020204" pitchFamily="34" charset="0"/>
                <a:cs typeface="Arial" panose="020B0604020202020204" pitchFamily="34" charset="0"/>
              </a:rPr>
              <a:t>Legislator Tours</a:t>
            </a:r>
          </a:p>
        </p:txBody>
      </p:sp>
    </p:spTree>
    <p:extLst>
      <p:ext uri="{BB962C8B-B14F-4D97-AF65-F5344CB8AC3E}">
        <p14:creationId xmlns:p14="http://schemas.microsoft.com/office/powerpoint/2010/main" val="1306054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6668</TotalTime>
  <Words>903</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Stillwagon</cp:lastModifiedBy>
  <cp:revision>49</cp:revision>
  <dcterms:created xsi:type="dcterms:W3CDTF">2019-08-19T20:23:43Z</dcterms:created>
  <dcterms:modified xsi:type="dcterms:W3CDTF">2020-10-28T17:42:19Z</dcterms:modified>
</cp:coreProperties>
</file>